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8" r:id="rId3"/>
    <p:sldId id="260" r:id="rId4"/>
    <p:sldId id="293" r:id="rId5"/>
    <p:sldId id="264" r:id="rId6"/>
    <p:sldId id="269" r:id="rId7"/>
    <p:sldId id="294" r:id="rId8"/>
    <p:sldId id="270" r:id="rId9"/>
    <p:sldId id="271" r:id="rId10"/>
    <p:sldId id="272" r:id="rId11"/>
    <p:sldId id="259" r:id="rId12"/>
    <p:sldId id="274" r:id="rId13"/>
    <p:sldId id="263" r:id="rId14"/>
    <p:sldId id="279" r:id="rId15"/>
    <p:sldId id="278" r:id="rId16"/>
    <p:sldId id="277" r:id="rId17"/>
    <p:sldId id="276" r:id="rId18"/>
    <p:sldId id="283" r:id="rId19"/>
    <p:sldId id="286" r:id="rId20"/>
    <p:sldId id="287" r:id="rId21"/>
    <p:sldId id="288" r:id="rId22"/>
    <p:sldId id="289" r:id="rId23"/>
    <p:sldId id="291" r:id="rId24"/>
    <p:sldId id="292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FFFFFF"/>
    <a:srgbClr val="FF6666"/>
    <a:srgbClr val="00FF00"/>
    <a:srgbClr val="F2FFDF"/>
    <a:srgbClr val="DAE4B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9160" autoAdjust="0"/>
  </p:normalViewPr>
  <p:slideViewPr>
    <p:cSldViewPr>
      <p:cViewPr>
        <p:scale>
          <a:sx n="108" d="100"/>
          <a:sy n="108" d="100"/>
        </p:scale>
        <p:origin x="-6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92767-031E-E14E-A1F2-531D8913B11C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12B2E-0759-2C48-9B94-D138D9EDD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D47DB-BC13-45A8-8035-0CFC5CAAAB7F}" type="datetimeFigureOut">
              <a:rPr lang="en-GB"/>
              <a:pPr>
                <a:defRPr/>
              </a:pPr>
              <a:t>5/22/15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B1B7DE-6CBC-4ADA-A3A3-6B15F57FB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1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b="1" dirty="0" smtClean="0"/>
              <a:t>Comprehensiveness</a:t>
            </a:r>
            <a:r>
              <a:rPr lang="fr-CH" dirty="0" smtClean="0"/>
              <a:t>: </a:t>
            </a:r>
            <a:r>
              <a:rPr lang="fr-CH" dirty="0"/>
              <a:t>demographic, economic and ecological footprints – overlying differentiated responsibilities and capacities to respond, in particular per capita measures.</a:t>
            </a:r>
          </a:p>
          <a:p>
            <a:pPr eaLnBrk="1" hangingPunct="1"/>
            <a:r>
              <a:rPr lang="fr-CH" dirty="0"/>
              <a:t>Countries in each circle represent 80% of global total (GDP 90%</a:t>
            </a:r>
            <a:r>
              <a:rPr lang="fr-CH" dirty="0" smtClean="0"/>
              <a:t>)??</a:t>
            </a:r>
            <a:endParaRPr lang="fr-CH" dirty="0"/>
          </a:p>
          <a:p>
            <a:pPr eaLnBrk="1" hangingPunct="1"/>
            <a:r>
              <a:rPr lang="fr-CH" dirty="0"/>
              <a:t>Total </a:t>
            </a:r>
            <a:r>
              <a:rPr lang="fr-CH" dirty="0" smtClean="0"/>
              <a:t>29 countries + EU28.</a:t>
            </a:r>
            <a:r>
              <a:rPr lang="fr-CH" baseline="0" dirty="0" smtClean="0"/>
              <a:t>  C</a:t>
            </a:r>
            <a:r>
              <a:rPr lang="fr-CH" dirty="0" smtClean="0"/>
              <a:t>entral </a:t>
            </a:r>
            <a:r>
              <a:rPr lang="fr-CH" dirty="0"/>
              <a:t>overlap </a:t>
            </a:r>
            <a:r>
              <a:rPr lang="fr-CH" dirty="0" smtClean="0"/>
              <a:t>must </a:t>
            </a:r>
            <a:r>
              <a:rPr lang="fr-CH" dirty="0"/>
              <a:t>be core of meaningful </a:t>
            </a:r>
            <a:r>
              <a:rPr lang="fr-CH" dirty="0" smtClean="0"/>
              <a:t>dea.  Note fossil exporters. [POP </a:t>
            </a:r>
            <a:r>
              <a:rPr lang="fr-CH" dirty="0"/>
              <a:t>64%, GHG 73%, GDP 79</a:t>
            </a:r>
            <a:r>
              <a:rPr lang="fr-CH" dirty="0" smtClean="0"/>
              <a:t>% ??]</a:t>
            </a:r>
          </a:p>
          <a:p>
            <a:pPr eaLnBrk="1" hangingPunct="1"/>
            <a:endParaRPr lang="fr-CH" b="1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CO2 atmospheric</a:t>
            </a:r>
            <a:r>
              <a:rPr lang="en-US" baseline="0" dirty="0" smtClean="0"/>
              <a:t> life-time 100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48EA-FABF-DD42-8296-72D56064E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Emissions </a:t>
            </a:r>
            <a:r>
              <a:rPr lang="en-US" b="1" dirty="0"/>
              <a:t>per </a:t>
            </a:r>
            <a:r>
              <a:rPr lang="en-US" b="1" dirty="0" smtClean="0"/>
              <a:t>cap = “fairness”.</a:t>
            </a:r>
            <a:endParaRPr lang="en-US" dirty="0"/>
          </a:p>
          <a:p>
            <a:pPr lvl="1" eaLnBrk="1" hangingPunct="1"/>
            <a:r>
              <a:rPr lang="en-US" dirty="0" smtClean="0"/>
              <a:t>China = EU; USA </a:t>
            </a:r>
            <a:r>
              <a:rPr lang="en-US" dirty="0"/>
              <a:t>= 2+ x EU, </a:t>
            </a:r>
            <a:r>
              <a:rPr lang="en-US" dirty="0" smtClean="0"/>
              <a:t>Japan, China;</a:t>
            </a:r>
            <a:r>
              <a:rPr lang="en-US" baseline="0" dirty="0" smtClean="0"/>
              <a:t>  USA = </a:t>
            </a:r>
            <a:r>
              <a:rPr lang="en-US" dirty="0" smtClean="0"/>
              <a:t>10 </a:t>
            </a:r>
            <a:r>
              <a:rPr lang="en-US" dirty="0"/>
              <a:t>x </a:t>
            </a:r>
            <a:r>
              <a:rPr lang="en-US" dirty="0" smtClean="0"/>
              <a:t>India;</a:t>
            </a:r>
            <a:r>
              <a:rPr lang="en-US" baseline="0" dirty="0" smtClean="0"/>
              <a:t> </a:t>
            </a:r>
            <a:r>
              <a:rPr lang="en-US" dirty="0" smtClean="0"/>
              <a:t>China = 4x India</a:t>
            </a:r>
          </a:p>
          <a:p>
            <a:pPr lvl="1"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China’s explosion since 1992 Convention and its annexes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95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E66EF-4332-B14B-89B7-06159C126037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Calderon 2014 = “The New Climate Economy” report of the Global</a:t>
            </a:r>
            <a:r>
              <a:rPr lang="en-GB" baseline="0" dirty="0" smtClean="0"/>
              <a:t> Commission on the Economy and </a:t>
            </a:r>
            <a:r>
              <a:rPr lang="en-GB" baseline="0" dirty="0" err="1" smtClean="0"/>
              <a:t>ClImate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4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MZC personal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1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“Poverty is</a:t>
            </a:r>
            <a:r>
              <a:rPr lang="en-GB" baseline="0" dirty="0" smtClean="0"/>
              <a:t> </a:t>
            </a:r>
            <a:r>
              <a:rPr lang="en-GB" dirty="0" smtClean="0"/>
              <a:t>worst form of pollution” – Indira Gandhi, Stockholm 1972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4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2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Old graph – but shape is good</a:t>
            </a:r>
          </a:p>
          <a:p>
            <a:pPr eaLnBrk="1" hangingPunct="1"/>
            <a:r>
              <a:rPr lang="en-US" dirty="0" smtClean="0"/>
              <a:t>IPCC 2013: CO2 concentrations highest for 850,000 years,</a:t>
            </a:r>
            <a:r>
              <a:rPr lang="en-US" baseline="0" dirty="0" smtClean="0"/>
              <a:t> </a:t>
            </a:r>
            <a:r>
              <a:rPr lang="en-US" b="1" baseline="0" dirty="0" smtClean="0"/>
              <a:t>+40% since pre-industrial</a:t>
            </a:r>
            <a:endParaRPr lang="en-US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NB.</a:t>
            </a:r>
            <a:r>
              <a:rPr lang="en-US" baseline="0" dirty="0" smtClean="0"/>
              <a:t> “Generally” – food +/- up to 1°C.  Definitely negative beyond.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Pentagon report:  CC = “threat multiplier”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0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NB.</a:t>
            </a:r>
            <a:r>
              <a:rPr lang="en-US" baseline="0" dirty="0" smtClean="0"/>
              <a:t> Carbon budget, not CO2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5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1990: Brazil/Mexico move to take negotiations out of UNEP/WMO and bring</a:t>
            </a:r>
            <a:r>
              <a:rPr lang="en-GB" baseline="0" dirty="0" smtClean="0"/>
              <a:t> under UN</a:t>
            </a:r>
            <a:endParaRPr lang="en-GB" dirty="0" smtClean="0"/>
          </a:p>
          <a:p>
            <a:r>
              <a:rPr lang="en-GB" dirty="0" smtClean="0"/>
              <a:t>US Kyoto</a:t>
            </a:r>
            <a:r>
              <a:rPr lang="en-GB" baseline="0" dirty="0" smtClean="0"/>
              <a:t> story: Byrd/Hagel, Gore …</a:t>
            </a:r>
          </a:p>
          <a:p>
            <a:r>
              <a:rPr lang="en-GB" baseline="0" dirty="0" smtClean="0"/>
              <a:t>CPH mess put into order in Cancun – but not enough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8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Compare response to health crises, e.g. link between ozone depletion and skin cancer</a:t>
            </a:r>
          </a:p>
          <a:p>
            <a:r>
              <a:rPr lang="en-GB" dirty="0" smtClean="0"/>
              <a:t>E.g. Indian Ocean SLR (Maldives – </a:t>
            </a:r>
            <a:r>
              <a:rPr lang="en-GB" dirty="0" err="1" smtClean="0"/>
              <a:t>B’desh</a:t>
            </a:r>
            <a:r>
              <a:rPr lang="en-GB" dirty="0" smtClean="0"/>
              <a:t> – India),</a:t>
            </a:r>
            <a:r>
              <a:rPr lang="en-GB" baseline="0" dirty="0" smtClean="0"/>
              <a:t> E.g. Arctic melt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5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206D41-B6AD-4DEF-A699-3B8FD193B0FC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-72" charset="0"/>
              </a:rPr>
              <a:t>3rd lowest since 1979.  (Lowest was Sept 2007)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-72" charset="0"/>
              </a:rPr>
              <a:t>http://nsidc.org/news/press/20121002_MinimumPR.html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-7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8A0A-7B18-2C48-9201-4B99A59250B6}" type="datetime1">
              <a:rPr lang="en-US" smtClean="0"/>
              <a:t>5/22/15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B52C-A1AF-46C6-9C42-9C36BB369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E38-30FF-9540-8596-460E307A39A7}" type="datetime1">
              <a:rPr lang="en-US" smtClean="0"/>
              <a:t>5/22/15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45FA-8A2B-4388-AC9A-5993611622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D751-77FB-F343-A937-53EE435CA7F6}" type="datetime1">
              <a:rPr lang="en-US" smtClean="0"/>
              <a:t>5/22/15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2772-F300-4C89-870F-F246EAE10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CDC6-496E-9A4F-AD2A-BA0195617AAD}" type="datetime1">
              <a:rPr lang="en-US" smtClean="0"/>
              <a:t>5/22/15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C324-8E39-4C83-8864-4F8DE92BC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9F7E-ECC7-1C4E-8D8E-55EA45AABF1B}" type="datetime1">
              <a:rPr lang="en-US" smtClean="0"/>
              <a:t>5/22/15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3CF5-56D7-4A4E-BDE7-B373600413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F2A7-B98F-BF4F-A321-28AE84B67103}" type="datetime1">
              <a:rPr lang="en-US" smtClean="0"/>
              <a:t>5/22/15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0771-490C-40BE-A409-E14C9637A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5BCF-39C8-7B47-AA40-80D4065EC96A}" type="datetime1">
              <a:rPr lang="en-US" smtClean="0"/>
              <a:t>5/22/15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E2A3-D2A7-4D7E-84FA-3194F55F37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BE0A-BABB-C540-803E-E85C659B40A7}" type="datetime1">
              <a:rPr lang="en-US" smtClean="0"/>
              <a:t>5/22/15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BF3F-0E26-46B8-9DCD-D0BD5FFA42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7830-3FEA-3F4D-8CD3-DB20860F0F87}" type="datetime1">
              <a:rPr lang="en-US" smtClean="0"/>
              <a:t>5/22/15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7775-7EC2-4CEE-B7E3-A0BD92A32D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DD1F-3C72-1F4A-9890-07A943B7D3C3}" type="datetime1">
              <a:rPr lang="en-US" smtClean="0"/>
              <a:t>5/22/15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8B51-F342-4C86-8D4B-B2CFBF6F3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9BD8-1A28-834F-B83C-CC223909B0CA}" type="datetime1">
              <a:rPr lang="en-US" smtClean="0"/>
              <a:t>5/22/15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D2BA-1449-4F72-8E0B-A0421307F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A02A6F-4E87-C246-AB6F-AADF51900F0D}" type="datetime1">
              <a:rPr lang="en-US" smtClean="0"/>
              <a:t>5/22/15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D4B59B-92F5-4DDB-B922-2B3E4C884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news/images/2012_1001.pn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5038049" TargetMode="External"/><Relationship Id="rId4" Type="http://schemas.openxmlformats.org/officeDocument/2006/relationships/hyperlink" Target="http://www.newclimateeconomy.repor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cc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vimeo.com/750380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18648" cy="2232248"/>
          </a:xfrm>
        </p:spPr>
        <p:txBody>
          <a:bodyPr/>
          <a:lstStyle/>
          <a:p>
            <a:r>
              <a:rPr lang="en-US" sz="4000" b="1" dirty="0" smtClean="0"/>
              <a:t>The Challenge of Climate Change</a:t>
            </a:r>
            <a:br>
              <a:rPr lang="en-US" sz="4000" b="1" dirty="0" smtClean="0"/>
            </a:br>
            <a:r>
              <a:rPr lang="en-US" sz="4000" b="1" dirty="0" smtClean="0"/>
              <a:t>- “Managing our Greenhouse” 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3200" dirty="0"/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838200" y="2924944"/>
            <a:ext cx="7620000" cy="331236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Michael </a:t>
            </a:r>
            <a:r>
              <a:rPr lang="en-US" dirty="0">
                <a:solidFill>
                  <a:srgbClr val="000000"/>
                </a:solidFill>
              </a:rPr>
              <a:t>Zammit </a:t>
            </a:r>
            <a:r>
              <a:rPr lang="en-US" dirty="0" smtClean="0">
                <a:solidFill>
                  <a:srgbClr val="000000"/>
                </a:solidFill>
              </a:rPr>
              <a:t>Cutajar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(Executive Secretary, UNFCCC, 1991-2002,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Ambassador on climate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hange, Malta, 2002-2011)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Talk at Din L-Art </a:t>
            </a:r>
            <a:r>
              <a:rPr lang="en-US" dirty="0" err="1">
                <a:solidFill>
                  <a:srgbClr val="000000"/>
                </a:solidFill>
              </a:rPr>
              <a:t>Ħelwa</a:t>
            </a:r>
            <a:r>
              <a:rPr lang="en-US" dirty="0">
                <a:solidFill>
                  <a:srgbClr val="000000"/>
                </a:solidFill>
              </a:rPr>
              <a:t>, 14 May 2015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Slide notes expanded after delivery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318375" y="4387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are negotiations so difficult?</a:t>
            </a:r>
            <a:br>
              <a:rPr lang="en-US" dirty="0" smtClean="0"/>
            </a:b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sz="2800" dirty="0" smtClean="0"/>
              <a:t>Science is not prescriptive</a:t>
            </a:r>
          </a:p>
          <a:p>
            <a:pPr lvl="1"/>
            <a:r>
              <a:rPr lang="en-US" sz="2400" dirty="0" smtClean="0"/>
              <a:t>Who does what, when? = political judgments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Short-term economic interests influential</a:t>
            </a:r>
          </a:p>
          <a:p>
            <a:pPr lvl="1"/>
            <a:r>
              <a:rPr lang="en-US" sz="2400" dirty="0" smtClean="0"/>
              <a:t>leading to defensive economic judgments </a:t>
            </a:r>
          </a:p>
          <a:p>
            <a:pPr lvl="1"/>
            <a:r>
              <a:rPr lang="en-US" sz="2400" dirty="0" smtClean="0"/>
              <a:t>e.g.  </a:t>
            </a:r>
            <a:r>
              <a:rPr lang="en-US" sz="2400" dirty="0"/>
              <a:t>about competitiveness, </a:t>
            </a:r>
            <a:r>
              <a:rPr lang="en-US" sz="2400" dirty="0" smtClean="0"/>
              <a:t>employment</a:t>
            </a:r>
          </a:p>
          <a:p>
            <a:r>
              <a:rPr lang="en-US" sz="2800" dirty="0" smtClean="0"/>
              <a:t>Varying evaluations of risks &amp; responses</a:t>
            </a:r>
          </a:p>
          <a:p>
            <a:pPr lvl="1"/>
            <a:r>
              <a:rPr lang="en-US" sz="2400" dirty="0" smtClean="0"/>
              <a:t>According to situation, capacity to respond, perspective</a:t>
            </a:r>
          </a:p>
          <a:p>
            <a:pPr lvl="1"/>
            <a:r>
              <a:rPr lang="en-US" sz="2400" dirty="0" smtClean="0"/>
              <a:t>e.g. melting Greenland = 7m sea-level rise over centuries </a:t>
            </a:r>
          </a:p>
          <a:p>
            <a:pPr lvl="1"/>
            <a:r>
              <a:rPr lang="en-US" sz="2400" dirty="0" smtClean="0"/>
              <a:t>But ice-free Arctic = open for shipping routes and oil/gas exploration (see next slide)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2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-2339975" y="4506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-1920875" y="3141663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2" descr="http://nsidc.org/news/images/2012_1001_tmb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350" t="28757" r="26926" b="4613"/>
          <a:stretch>
            <a:fillRect/>
          </a:stretch>
        </p:blipFill>
        <p:spPr bwMode="auto">
          <a:xfrm>
            <a:off x="4775200" y="860425"/>
            <a:ext cx="39735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4772025" y="163513"/>
            <a:ext cx="38893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pitchFamily="-72" charset="0"/>
              </a:rPr>
              <a:t>Arctic Sea Ice - minimum 2012</a:t>
            </a:r>
          </a:p>
          <a:p>
            <a:pPr algn="ctr"/>
            <a:r>
              <a:rPr lang="en-US" sz="1800">
                <a:latin typeface="Calibri" pitchFamily="-72" charset="0"/>
              </a:rPr>
              <a:t>NSIDC, USA - data Sept. 2012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72025" y="5610225"/>
            <a:ext cx="3973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Calibri" pitchFamily="-72" charset="0"/>
              </a:rPr>
              <a:t>Arctic sea ice extent for Sept 2012 was 3.61 m km2. The magenta line shows 1979 to 2000 median extent for that month. </a:t>
            </a:r>
          </a:p>
        </p:txBody>
      </p:sp>
      <p:pic>
        <p:nvPicPr>
          <p:cNvPr id="11" name="Picture 2" descr="Data image showing extreme Greenland surface melt in summer 2012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1115616" y="980728"/>
            <a:ext cx="30368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7" y="542476"/>
            <a:ext cx="349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Greenland mid-July 2012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are negotiations so difficult?</a:t>
            </a:r>
            <a:br>
              <a:rPr lang="en-US" dirty="0" smtClean="0"/>
            </a:b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Institutions</a:t>
            </a:r>
            <a:endParaRPr lang="en-US" sz="2400" dirty="0"/>
          </a:p>
          <a:p>
            <a:pPr lvl="1"/>
            <a:r>
              <a:rPr lang="en-US" sz="2000" dirty="0"/>
              <a:t>Consensus </a:t>
            </a:r>
            <a:r>
              <a:rPr lang="en-US" sz="2000" dirty="0" smtClean="0"/>
              <a:t>rule with 190+ countries - requires skillful chairing to bring numbers plus weight on-side (re weight, see slide 13)</a:t>
            </a:r>
            <a:endParaRPr lang="en-US" sz="2000" dirty="0"/>
          </a:p>
          <a:p>
            <a:pPr lvl="1"/>
            <a:r>
              <a:rPr lang="en-US" sz="2000" dirty="0"/>
              <a:t>US </a:t>
            </a:r>
            <a:r>
              <a:rPr lang="en-US" sz="2000" dirty="0" smtClean="0"/>
              <a:t>Senate generally wary of new treaties</a:t>
            </a:r>
            <a:endParaRPr lang="en-US" sz="2000" dirty="0"/>
          </a:p>
          <a:p>
            <a:r>
              <a:rPr lang="en-US" sz="2400" dirty="0" smtClean="0"/>
              <a:t>Debates around Convention principles:</a:t>
            </a:r>
          </a:p>
          <a:p>
            <a:pPr lvl="1"/>
            <a:r>
              <a:rPr lang="en-US" sz="2000" dirty="0"/>
              <a:t>Equity + “Common but differentiated responsibilities and respective capabilities” – </a:t>
            </a:r>
            <a:r>
              <a:rPr lang="en-US" sz="2000" dirty="0" smtClean="0"/>
              <a:t>pitting historical </a:t>
            </a:r>
            <a:r>
              <a:rPr lang="en-US" sz="2000" dirty="0"/>
              <a:t>responsibilities </a:t>
            </a:r>
            <a:r>
              <a:rPr lang="en-US" sz="2000" dirty="0" err="1"/>
              <a:t>vs</a:t>
            </a:r>
            <a:r>
              <a:rPr lang="en-US" sz="2000" dirty="0"/>
              <a:t> evolving </a:t>
            </a:r>
            <a:r>
              <a:rPr lang="en-US" sz="2000" dirty="0" smtClean="0"/>
              <a:t>capabilities (see slides 14-16)</a:t>
            </a:r>
          </a:p>
          <a:p>
            <a:pPr lvl="1"/>
            <a:r>
              <a:rPr lang="en-US" sz="2000" dirty="0"/>
              <a:t>Developed countries “should take the lead” – others should follow </a:t>
            </a:r>
            <a:r>
              <a:rPr lang="en-US" sz="2000" dirty="0" smtClean="0"/>
              <a:t>…</a:t>
            </a:r>
          </a:p>
          <a:p>
            <a:pPr lvl="1"/>
            <a:r>
              <a:rPr lang="en-US" sz="2000" dirty="0" smtClean="0"/>
              <a:t>Now conditioned </a:t>
            </a:r>
            <a:r>
              <a:rPr lang="en-US" sz="2000" dirty="0"/>
              <a:t>by “different national circumstances” – </a:t>
            </a:r>
            <a:r>
              <a:rPr lang="en-US" sz="2000" dirty="0" smtClean="0"/>
              <a:t>evolution?</a:t>
            </a:r>
            <a:endParaRPr lang="en-US" sz="2000" dirty="0"/>
          </a:p>
          <a:p>
            <a:r>
              <a:rPr lang="en-US" sz="2400" dirty="0" smtClean="0"/>
              <a:t>Geopolitical rivalries</a:t>
            </a:r>
            <a:endParaRPr lang="en-US" sz="2400" dirty="0"/>
          </a:p>
          <a:p>
            <a:pPr lvl="1"/>
            <a:r>
              <a:rPr lang="en-US" sz="2000" dirty="0" smtClean="0"/>
              <a:t>Emerging South v Old North, China-USA, NB. Russian position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827584" y="0"/>
            <a:ext cx="7632848" cy="881336"/>
          </a:xfrm>
        </p:spPr>
        <p:txBody>
          <a:bodyPr/>
          <a:lstStyle/>
          <a:p>
            <a:pPr algn="r" eaLnBrk="1" hangingPunct="1"/>
            <a:r>
              <a:rPr lang="fr-CH" sz="3200" dirty="0" smtClean="0">
                <a:solidFill>
                  <a:srgbClr val="FFFFFF"/>
                </a:solidFill>
              </a:rPr>
              <a:t>Critical mass - top </a:t>
            </a:r>
            <a:r>
              <a:rPr lang="fr-CH" sz="3200" dirty="0">
                <a:solidFill>
                  <a:srgbClr val="FFFFFF"/>
                </a:solidFill>
              </a:rPr>
              <a:t>25 « </a:t>
            </a:r>
            <a:r>
              <a:rPr lang="fr-CH" sz="3200" dirty="0" smtClean="0">
                <a:solidFill>
                  <a:srgbClr val="FFFFFF"/>
                </a:solidFill>
              </a:rPr>
              <a:t>footprints</a:t>
            </a:r>
            <a:r>
              <a:rPr lang="fr-CH" sz="3200" dirty="0">
                <a:solidFill>
                  <a:srgbClr val="FFFFFF"/>
                </a:solidFill>
              </a:rPr>
              <a:t> »</a:t>
            </a:r>
            <a:r>
              <a:rPr lang="fr-CH" sz="3600" dirty="0">
                <a:solidFill>
                  <a:srgbClr val="FFFFFF"/>
                </a:solidFill>
              </a:rPr>
              <a:t/>
            </a:r>
            <a:br>
              <a:rPr lang="fr-CH" sz="3600" dirty="0">
                <a:solidFill>
                  <a:srgbClr val="FFFFFF"/>
                </a:solidFill>
              </a:rPr>
            </a:br>
            <a:r>
              <a:rPr lang="fr-CH" sz="1800" dirty="0">
                <a:solidFill>
                  <a:srgbClr val="FFFFFF"/>
                </a:solidFill>
              </a:rPr>
              <a:t>(WRI/CAIT: </a:t>
            </a:r>
            <a:r>
              <a:rPr lang="fr-CH" sz="1800" dirty="0" smtClean="0">
                <a:solidFill>
                  <a:srgbClr val="FFFFFF"/>
                </a:solidFill>
              </a:rPr>
              <a:t>Data for 2011</a:t>
            </a:r>
            <a:r>
              <a:rPr lang="fr-CH" sz="2800" dirty="0" smtClean="0">
                <a:solidFill>
                  <a:srgbClr val="FFFFFF"/>
                </a:solidFill>
              </a:rPr>
              <a:t>)</a:t>
            </a:r>
            <a:r>
              <a:rPr lang="fr-CH" sz="3200" dirty="0" smtClean="0"/>
              <a:t> </a:t>
            </a:r>
            <a:endParaRPr lang="fr-CH" sz="3200" dirty="0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971600" y="1484784"/>
            <a:ext cx="4800600" cy="4572000"/>
          </a:xfrm>
          <a:prstGeom prst="ellipse">
            <a:avLst/>
          </a:prstGeom>
          <a:noFill/>
          <a:ln w="57150">
            <a:solidFill>
              <a:srgbClr val="EAEF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87824" y="2060848"/>
            <a:ext cx="4800600" cy="4648200"/>
          </a:xfrm>
          <a:prstGeom prst="ellipse">
            <a:avLst/>
          </a:prstGeom>
          <a:noFill/>
          <a:ln w="57150">
            <a:solidFill>
              <a:srgbClr val="FF7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555776" y="764704"/>
            <a:ext cx="4800600" cy="4572000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148064" y="5373216"/>
            <a:ext cx="2376264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 Malaysia,  </a:t>
            </a:r>
            <a:r>
              <a:rPr lang="en-GB" sz="1800" dirty="0" smtClean="0">
                <a:solidFill>
                  <a:srgbClr val="FF6666"/>
                </a:solidFill>
              </a:rPr>
              <a:t>South Africa,</a:t>
            </a:r>
            <a:r>
              <a:rPr lang="en-GB" sz="1800" dirty="0" smtClean="0">
                <a:solidFill>
                  <a:srgbClr val="FFFFFF"/>
                </a:solidFill>
              </a:rPr>
              <a:t> Argentina, </a:t>
            </a:r>
          </a:p>
          <a:p>
            <a:pPr eaLnBrk="0" hangingPunct="0"/>
            <a:r>
              <a:rPr lang="en-GB" sz="1800" dirty="0" smtClean="0">
                <a:solidFill>
                  <a:srgbClr val="00FF00"/>
                </a:solidFill>
              </a:rPr>
              <a:t>Venezuela</a:t>
            </a:r>
            <a:r>
              <a:rPr lang="en-GB" sz="1800" dirty="0" smtClean="0">
                <a:solidFill>
                  <a:srgbClr val="FFFFFF"/>
                </a:solidFill>
              </a:rPr>
              <a:t>,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Ukraine</a:t>
            </a:r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092280" y="5486400"/>
            <a:ext cx="23977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dirty="0">
                <a:solidFill>
                  <a:srgbClr val="FF7C00"/>
                </a:solidFill>
                <a:latin typeface="Franklin Gothic Medium" charset="0"/>
              </a:rPr>
              <a:t>Top 25 in </a:t>
            </a:r>
          </a:p>
          <a:p>
            <a:pPr eaLnBrk="0" hangingPunct="0"/>
            <a:r>
              <a:rPr lang="en-GB" dirty="0">
                <a:solidFill>
                  <a:srgbClr val="FF7C00"/>
                </a:solidFill>
                <a:latin typeface="Franklin Gothic Medium" charset="0"/>
              </a:rPr>
              <a:t>GHG emissions</a:t>
            </a:r>
          </a:p>
          <a:p>
            <a:pPr eaLnBrk="0" hangingPunct="0"/>
            <a:r>
              <a:rPr lang="en-GB" sz="1800" dirty="0">
                <a:solidFill>
                  <a:srgbClr val="FF7C00"/>
                </a:solidFill>
                <a:latin typeface="Franklin Gothic Medium" charset="0"/>
              </a:rPr>
              <a:t>(incl. </a:t>
            </a:r>
            <a:r>
              <a:rPr lang="en-GB" sz="1800" dirty="0" smtClean="0">
                <a:solidFill>
                  <a:srgbClr val="FF7C00"/>
                </a:solidFill>
                <a:latin typeface="Franklin Gothic Medium" charset="0"/>
              </a:rPr>
              <a:t>land-use &amp; forestry)</a:t>
            </a:r>
            <a:endParaRPr lang="en-GB" dirty="0">
              <a:solidFill>
                <a:srgbClr val="FF7C00"/>
              </a:solidFill>
              <a:latin typeface="Franklin Gothic Medium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50063" y="1371600"/>
            <a:ext cx="228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dirty="0">
                <a:solidFill>
                  <a:srgbClr val="00FFFF"/>
                </a:solidFill>
              </a:rPr>
              <a:t>Top 25 in GDP</a:t>
            </a:r>
            <a:r>
              <a:rPr lang="en-GB" dirty="0">
                <a:solidFill>
                  <a:schemeClr val="hlink"/>
                </a:solidFill>
                <a:latin typeface="Franklin Gothic Medium" charset="0"/>
              </a:rPr>
              <a:t>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419872" y="2996952"/>
            <a:ext cx="23042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</a:rPr>
              <a:t>China, USA, [</a:t>
            </a:r>
            <a:r>
              <a:rPr lang="en-GB" sz="1800" dirty="0" smtClean="0">
                <a:solidFill>
                  <a:srgbClr val="FFFFFF"/>
                </a:solidFill>
              </a:rPr>
              <a:t>EU28,</a:t>
            </a:r>
            <a:r>
              <a:rPr lang="en-GB" sz="1800" dirty="0">
                <a:solidFill>
                  <a:srgbClr val="FFFFFF"/>
                </a:solidFill>
              </a:rPr>
              <a:t>]  Brazil, </a:t>
            </a:r>
            <a:r>
              <a:rPr lang="en-GB" sz="1800" dirty="0">
                <a:solidFill>
                  <a:srgbClr val="FF6666"/>
                </a:solidFill>
              </a:rPr>
              <a:t>Indonesia</a:t>
            </a:r>
            <a:r>
              <a:rPr lang="en-GB" sz="1800" dirty="0">
                <a:solidFill>
                  <a:srgbClr val="FFFFFF"/>
                </a:solidFill>
              </a:rPr>
              <a:t>, </a:t>
            </a:r>
            <a:r>
              <a:rPr lang="en-GB" sz="1800" dirty="0" smtClean="0">
                <a:solidFill>
                  <a:schemeClr val="accent2"/>
                </a:solidFill>
              </a:rPr>
              <a:t>Russia</a:t>
            </a:r>
            <a:r>
              <a:rPr lang="en-GB" sz="1800" dirty="0">
                <a:solidFill>
                  <a:srgbClr val="FFFFFF"/>
                </a:solidFill>
              </a:rPr>
              <a:t>, India, Japan, Germany, </a:t>
            </a:r>
            <a:r>
              <a:rPr lang="en-GB" sz="1800" dirty="0">
                <a:solidFill>
                  <a:srgbClr val="FF6666"/>
                </a:solidFill>
              </a:rPr>
              <a:t>Mexico</a:t>
            </a:r>
            <a:r>
              <a:rPr lang="en-GB" sz="1800" dirty="0">
                <a:solidFill>
                  <a:srgbClr val="FFFFFF"/>
                </a:solidFill>
              </a:rPr>
              <a:t>, UK, </a:t>
            </a:r>
            <a:r>
              <a:rPr lang="en-GB" sz="1800" dirty="0" smtClean="0">
                <a:solidFill>
                  <a:srgbClr val="FFFFFF"/>
                </a:solidFill>
              </a:rPr>
              <a:t>Italy,  </a:t>
            </a:r>
            <a:r>
              <a:rPr lang="en-GB" sz="1800" dirty="0">
                <a:solidFill>
                  <a:srgbClr val="FFFFFF"/>
                </a:solidFill>
              </a:rPr>
              <a:t>France, </a:t>
            </a:r>
            <a:r>
              <a:rPr lang="en-GB" sz="1800" dirty="0" smtClean="0">
                <a:solidFill>
                  <a:srgbClr val="00FF00"/>
                </a:solidFill>
              </a:rPr>
              <a:t>Iran</a:t>
            </a:r>
            <a:r>
              <a:rPr lang="en-GB" sz="1800" dirty="0" smtClean="0">
                <a:solidFill>
                  <a:srgbClr val="FFFFFF"/>
                </a:solidFill>
              </a:rPr>
              <a:t>, </a:t>
            </a:r>
            <a:r>
              <a:rPr lang="en-GB" sz="1800" dirty="0" smtClean="0">
                <a:solidFill>
                  <a:schemeClr val="bg2"/>
                </a:solidFill>
              </a:rPr>
              <a:t>Turkey,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00FF00"/>
                </a:solidFill>
              </a:rPr>
              <a:t>Nigeria</a:t>
            </a:r>
            <a:r>
              <a:rPr lang="en-US" sz="1800" dirty="0" smtClean="0">
                <a:solidFill>
                  <a:srgbClr val="00FF00"/>
                </a:solidFill>
              </a:rPr>
              <a:t>              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96136" y="2895600"/>
            <a:ext cx="1595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00FF00"/>
                </a:solidFill>
              </a:rPr>
              <a:t>Saudi Arabia</a:t>
            </a:r>
            <a:r>
              <a:rPr lang="en-GB" sz="1800" dirty="0" smtClean="0">
                <a:solidFill>
                  <a:srgbClr val="FFFFFF"/>
                </a:solidFill>
              </a:rPr>
              <a:t>,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Rep. Korea</a:t>
            </a:r>
          </a:p>
          <a:p>
            <a:pPr eaLnBrk="0" hangingPunct="0"/>
            <a:r>
              <a:rPr lang="en-GB" sz="1800" dirty="0" smtClean="0">
                <a:solidFill>
                  <a:srgbClr val="FF6666"/>
                </a:solidFill>
              </a:rPr>
              <a:t>Australia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6666"/>
                </a:solidFill>
              </a:rPr>
              <a:t>Canada</a:t>
            </a:r>
            <a:endParaRPr lang="en-GB" sz="1800" dirty="0">
              <a:solidFill>
                <a:srgbClr val="FF6666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275856" y="1196752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1800" dirty="0" smtClean="0">
                <a:solidFill>
                  <a:srgbClr val="FFFFFF"/>
                </a:solidFill>
              </a:rPr>
              <a:t>Poland</a:t>
            </a:r>
          </a:p>
          <a:p>
            <a:pPr algn="ctr" eaLnBrk="0" hangingPunct="0"/>
            <a:r>
              <a:rPr lang="en-GB" sz="1800" dirty="0" smtClean="0">
                <a:solidFill>
                  <a:srgbClr val="FFFFFF"/>
                </a:solidFill>
              </a:rPr>
              <a:t>  Spain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43000" y="2895600"/>
            <a:ext cx="1905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Bangladesh </a:t>
            </a:r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Philippines</a:t>
            </a:r>
          </a:p>
          <a:p>
            <a:pPr eaLnBrk="0" hangingPunct="0"/>
            <a:r>
              <a:rPr lang="en-GB" sz="1800" dirty="0" smtClean="0">
                <a:solidFill>
                  <a:srgbClr val="FF6666"/>
                </a:solidFill>
              </a:rPr>
              <a:t>Myanmar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Ethiopia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D.R. Congo Vietnam</a:t>
            </a:r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57200" y="1158875"/>
            <a:ext cx="170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solidFill>
                  <a:srgbClr val="F2FB81"/>
                </a:solidFill>
                <a:latin typeface="Franklin Gothic Medium" charset="0"/>
              </a:rPr>
              <a:t>Top 25 in </a:t>
            </a:r>
          </a:p>
          <a:p>
            <a:pPr eaLnBrk="0" hangingPunct="0"/>
            <a:r>
              <a:rPr lang="en-GB">
                <a:solidFill>
                  <a:srgbClr val="F2FB81"/>
                </a:solidFill>
                <a:latin typeface="Franklin Gothic Medium" charset="0"/>
              </a:rPr>
              <a:t>Population 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88988" y="309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699792" y="1878013"/>
            <a:ext cx="1656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FFFFFF"/>
                </a:solidFill>
              </a:rPr>
              <a:t>    Egypt Pakistan Thailand</a:t>
            </a:r>
            <a:endParaRPr lang="en-US" dirty="0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200400" y="533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87727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FF00"/>
                </a:solidFill>
              </a:rPr>
              <a:t>Green = OPEC</a:t>
            </a:r>
          </a:p>
          <a:p>
            <a:r>
              <a:rPr lang="en-GB" sz="1600" dirty="0" smtClean="0">
                <a:solidFill>
                  <a:schemeClr val="accent2"/>
                </a:solidFill>
              </a:rPr>
              <a:t>Red = Other fossil fuel exporters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37044" cy="229418"/>
          </a:xfrm>
        </p:spPr>
        <p:txBody>
          <a:bodyPr/>
          <a:lstStyle/>
          <a:p>
            <a:r>
              <a:rPr lang="en-US" dirty="0" smtClean="0"/>
              <a:t>Historical responsibility </a:t>
            </a:r>
            <a:br>
              <a:rPr lang="en-US" dirty="0" smtClean="0"/>
            </a:br>
            <a:r>
              <a:rPr lang="en-US" dirty="0" smtClean="0"/>
              <a:t>(% cumulative emissions)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11419"/>
          <a:stretch>
            <a:fillRect/>
          </a:stretch>
        </p:blipFill>
        <p:spPr bwMode="auto">
          <a:xfrm>
            <a:off x="395536" y="1412776"/>
            <a:ext cx="814724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56612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1880                 1940                    2000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900" dirty="0" smtClean="0">
                <a:solidFill>
                  <a:srgbClr val="000000"/>
                </a:solidFill>
              </a:rPr>
              <a:t/>
            </a:r>
            <a:br>
              <a:rPr lang="en-GB" sz="4900" dirty="0" smtClean="0">
                <a:solidFill>
                  <a:srgbClr val="000000"/>
                </a:solidFill>
              </a:rPr>
            </a:br>
            <a:r>
              <a:rPr lang="en-GB" sz="4900" dirty="0" smtClean="0">
                <a:solidFill>
                  <a:srgbClr val="000000"/>
                </a:solidFill>
              </a:rPr>
              <a:t>Current emissions (2011)</a:t>
            </a:r>
            <a:br>
              <a:rPr lang="en-GB" sz="4900" dirty="0" smtClean="0">
                <a:solidFill>
                  <a:srgbClr val="000000"/>
                </a:solidFill>
              </a:rPr>
            </a:br>
            <a:r>
              <a:rPr lang="en-GB" sz="2200" dirty="0" smtClean="0">
                <a:solidFill>
                  <a:srgbClr val="000000"/>
                </a:solidFill>
              </a:rPr>
              <a:t>(six gases, incl. from land-use change and forestry; </a:t>
            </a:r>
            <a:r>
              <a:rPr lang="en-GB" sz="2200" dirty="0">
                <a:solidFill>
                  <a:srgbClr val="000000"/>
                </a:solidFill>
              </a:rPr>
              <a:t>s</a:t>
            </a:r>
            <a:r>
              <a:rPr lang="en-GB" sz="2200" dirty="0" smtClean="0">
                <a:solidFill>
                  <a:srgbClr val="000000"/>
                </a:solidFill>
              </a:rPr>
              <a:t>ource WRI/CAIT)</a:t>
            </a:r>
            <a:r>
              <a:rPr lang="en-GB" sz="2200" dirty="0">
                <a:solidFill>
                  <a:srgbClr val="000000"/>
                </a:solidFill>
              </a:rPr>
              <a:t/>
            </a:r>
            <a:br>
              <a:rPr lang="en-GB" sz="22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 </a:t>
            </a:r>
            <a:br>
              <a:rPr lang="en-GB" sz="1800" dirty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23313"/>
              </p:ext>
            </p:extLst>
          </p:nvPr>
        </p:nvGraphicFramePr>
        <p:xfrm>
          <a:off x="827583" y="1484783"/>
          <a:ext cx="6696744" cy="4940644"/>
        </p:xfrm>
        <a:graphic>
          <a:graphicData uri="http://schemas.openxmlformats.org/drawingml/2006/table">
            <a:tbl>
              <a:tblPr/>
              <a:tblGrid>
                <a:gridCol w="1224137"/>
                <a:gridCol w="85506"/>
                <a:gridCol w="2443910"/>
                <a:gridCol w="83964"/>
                <a:gridCol w="2859227"/>
              </a:tblGrid>
              <a:tr h="870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Countries/Regions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n-US" sz="20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world emissions</a:t>
                      </a:r>
                      <a:endParaRPr lang="en-US" sz="2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Tons</a:t>
                      </a:r>
                      <a:r>
                        <a:rPr lang="it-IT" sz="20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p</a:t>
                      </a:r>
                      <a:r>
                        <a:rPr lang="it-IT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er capita</a:t>
                      </a:r>
                    </a:p>
                    <a:p>
                      <a:pPr algn="ctr" fontAlgn="ctr"/>
                      <a:r>
                        <a:rPr lang="it-IT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(CO2</a:t>
                      </a:r>
                      <a:r>
                        <a:rPr lang="it-IT" sz="20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it-IT" sz="2000" b="1" i="0" u="none" strike="noStrike" baseline="0" dirty="0" err="1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equivalent</a:t>
                      </a:r>
                      <a:r>
                        <a:rPr lang="it-IT" sz="20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it-IT" sz="2000" b="1" i="0" u="none" strike="noStrike" dirty="0" smtClean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95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Equity</a:t>
                      </a:r>
                      <a:r>
                        <a:rPr lang="it-IT" sz="20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2000" b="1" i="0" u="none" strike="noStrike" baseline="0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indicator</a:t>
                      </a:r>
                      <a:endParaRPr lang="it-IT" sz="2000" b="1" i="0" u="none" strike="noStrike" dirty="0" smtClean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fr-FR" sz="20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EU (28)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NORTH</a:t>
                      </a:r>
                      <a:r>
                        <a:rPr lang="fr-FR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2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WORLD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SOUTH </a:t>
                      </a:r>
                      <a:endParaRPr lang="fr-FR" sz="2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India</a:t>
                      </a:r>
                      <a:endParaRPr lang="fr-FR" sz="20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85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emissions growth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0987"/>
            <a:ext cx="7914675" cy="5175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Geo-</a:t>
            </a:r>
            <a:r>
              <a:rPr lang="en-US" dirty="0" smtClean="0"/>
              <a:t>politics: China – USA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“</a:t>
            </a:r>
            <a:r>
              <a:rPr lang="en-US" b="1" dirty="0"/>
              <a:t>G.2 super-emitters</a:t>
            </a:r>
            <a:r>
              <a:rPr lang="ja-JP" altLang="en-US" b="1" dirty="0" smtClean="0"/>
              <a:t>”</a:t>
            </a:r>
            <a:r>
              <a:rPr lang="fr-CH" altLang="ja-JP" b="1" dirty="0" smtClean="0"/>
              <a:t>:</a:t>
            </a:r>
          </a:p>
          <a:p>
            <a:pPr lvl="1"/>
            <a:r>
              <a:rPr lang="en-US" dirty="0" smtClean="0"/>
              <a:t>Comparable </a:t>
            </a:r>
            <a:r>
              <a:rPr lang="en-US" u="sng" dirty="0" smtClean="0"/>
              <a:t>recent</a:t>
            </a:r>
            <a:r>
              <a:rPr lang="en-US" dirty="0" smtClean="0"/>
              <a:t> </a:t>
            </a:r>
            <a:r>
              <a:rPr lang="en-US" dirty="0"/>
              <a:t>atmospheric </a:t>
            </a:r>
            <a:r>
              <a:rPr lang="en-US" dirty="0" smtClean="0"/>
              <a:t>impacts, but NB ..</a:t>
            </a:r>
            <a:endParaRPr lang="en-US" dirty="0"/>
          </a:p>
          <a:p>
            <a:pPr lvl="1"/>
            <a:r>
              <a:rPr lang="en-US" dirty="0" smtClean="0"/>
              <a:t>USA historical weight, China future projections</a:t>
            </a:r>
          </a:p>
          <a:p>
            <a:pPr lvl="1"/>
            <a:r>
              <a:rPr lang="en-US" dirty="0"/>
              <a:t>Different national </a:t>
            </a:r>
            <a:r>
              <a:rPr lang="en-US" dirty="0" smtClean="0"/>
              <a:t>circumstances, e.g. </a:t>
            </a:r>
          </a:p>
          <a:p>
            <a:pPr lvl="2"/>
            <a:r>
              <a:rPr lang="en-US" dirty="0"/>
              <a:t>GDP </a:t>
            </a:r>
            <a:r>
              <a:rPr lang="en-US" dirty="0" smtClean="0"/>
              <a:t>(PPP) per </a:t>
            </a:r>
            <a:r>
              <a:rPr lang="en-US" dirty="0"/>
              <a:t>capita:  China $12K, USA </a:t>
            </a:r>
            <a:r>
              <a:rPr lang="en-US" dirty="0" smtClean="0"/>
              <a:t>$53K</a:t>
            </a:r>
            <a:endParaRPr lang="en-US" dirty="0"/>
          </a:p>
          <a:p>
            <a:pPr lvl="1"/>
            <a:r>
              <a:rPr lang="en-US" dirty="0" smtClean="0"/>
              <a:t>Similar </a:t>
            </a:r>
            <a:r>
              <a:rPr lang="en-US" dirty="0"/>
              <a:t>sovereign </a:t>
            </a:r>
            <a:r>
              <a:rPr lang="en-US" dirty="0" smtClean="0"/>
              <a:t>outlook and interests</a:t>
            </a:r>
            <a:endParaRPr lang="en-US" dirty="0"/>
          </a:p>
          <a:p>
            <a:pPr lvl="1"/>
            <a:r>
              <a:rPr lang="en-US" dirty="0" smtClean="0"/>
              <a:t>Both prefer </a:t>
            </a:r>
            <a:r>
              <a:rPr lang="ja-JP" altLang="en-US" dirty="0"/>
              <a:t>“</a:t>
            </a:r>
            <a:r>
              <a:rPr lang="en-US" dirty="0"/>
              <a:t>bottom-up</a:t>
            </a:r>
            <a:r>
              <a:rPr lang="ja-JP" altLang="en-US" dirty="0"/>
              <a:t>”</a:t>
            </a:r>
            <a:r>
              <a:rPr lang="en-US" dirty="0"/>
              <a:t> pledges </a:t>
            </a:r>
            <a:r>
              <a:rPr lang="en-US" dirty="0" smtClean="0"/>
              <a:t>to </a:t>
            </a:r>
            <a:r>
              <a:rPr lang="ja-JP" altLang="en-US" dirty="0"/>
              <a:t>“</a:t>
            </a:r>
            <a:r>
              <a:rPr lang="en-US" dirty="0"/>
              <a:t>top-down</a:t>
            </a:r>
            <a:r>
              <a:rPr lang="ja-JP" altLang="en-US" dirty="0"/>
              <a:t>”</a:t>
            </a:r>
            <a:r>
              <a:rPr lang="en-US" dirty="0"/>
              <a:t> </a:t>
            </a:r>
            <a:r>
              <a:rPr lang="en-US" dirty="0" smtClean="0"/>
              <a:t>commitments</a:t>
            </a:r>
          </a:p>
          <a:p>
            <a:pPr lvl="1"/>
            <a:r>
              <a:rPr lang="en-US" dirty="0" smtClean="0"/>
              <a:t>Nov. 2014 joint announcement of intent </a:t>
            </a:r>
            <a:r>
              <a:rPr lang="en-US" sz="2400" dirty="0" smtClean="0"/>
              <a:t>(</a:t>
            </a:r>
            <a:r>
              <a:rPr lang="en-US" sz="2400" dirty="0" err="1" smtClean="0"/>
              <a:t>Ji</a:t>
            </a:r>
            <a:r>
              <a:rPr lang="en-US" sz="2400" dirty="0" smtClean="0"/>
              <a:t>/Obama)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3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Positive economic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752528"/>
          </a:xfrm>
        </p:spPr>
        <p:txBody>
          <a:bodyPr/>
          <a:lstStyle/>
          <a:p>
            <a:r>
              <a:rPr lang="en-US" dirty="0" smtClean="0"/>
              <a:t>Stern 2006: Prevention cheaper than cure</a:t>
            </a:r>
          </a:p>
          <a:p>
            <a:pPr lvl="1"/>
            <a:r>
              <a:rPr lang="en-US" dirty="0" smtClean="0"/>
              <a:t>if one values future generations</a:t>
            </a:r>
          </a:p>
          <a:p>
            <a:r>
              <a:rPr lang="en-US" dirty="0" err="1" smtClean="0"/>
              <a:t>Calderón</a:t>
            </a:r>
            <a:r>
              <a:rPr lang="en-US" dirty="0" smtClean="0"/>
              <a:t> 2014: Better growth now = better climate – </a:t>
            </a:r>
            <a:r>
              <a:rPr lang="en-US" sz="2800" dirty="0" smtClean="0"/>
              <a:t>“New Climate Economy” report</a:t>
            </a:r>
            <a:endParaRPr lang="en-US" dirty="0" smtClean="0"/>
          </a:p>
          <a:p>
            <a:pPr lvl="1"/>
            <a:r>
              <a:rPr lang="en-US" dirty="0" smtClean="0"/>
              <a:t>“Green Economy” =&gt; low/no-cost options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Cities</a:t>
            </a:r>
            <a:r>
              <a:rPr lang="en-US" dirty="0"/>
              <a:t>, </a:t>
            </a:r>
            <a:r>
              <a:rPr lang="en-US" dirty="0" smtClean="0"/>
              <a:t>energy, transport, land </a:t>
            </a:r>
            <a:r>
              <a:rPr lang="en-US" dirty="0"/>
              <a:t>use/forests, </a:t>
            </a:r>
            <a:endParaRPr lang="en-US" dirty="0" smtClean="0"/>
          </a:p>
          <a:p>
            <a:r>
              <a:rPr lang="en-US" dirty="0" smtClean="0"/>
              <a:t>COP 21 “Action Agenda”</a:t>
            </a:r>
          </a:p>
          <a:p>
            <a:pPr lvl="1"/>
            <a:r>
              <a:rPr lang="en-US" dirty="0" smtClean="0"/>
              <a:t>Initiatives by regions, cities, corporations, civil society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7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/>
              <a:t>UNFCCC negotiations =&gt; Paris COP 21:</a:t>
            </a:r>
            <a:br>
              <a:rPr lang="en-US" sz="4000" dirty="0" smtClean="0"/>
            </a:br>
            <a:r>
              <a:rPr lang="en-US" sz="4000" dirty="0" smtClean="0"/>
              <a:t>Possible “big picture”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All aboard: </a:t>
            </a:r>
            <a:r>
              <a:rPr lang="en-US" sz="2400" dirty="0" smtClean="0"/>
              <a:t>bottom-up nationally-determined “contributions”</a:t>
            </a:r>
          </a:p>
          <a:p>
            <a:r>
              <a:rPr lang="en-US" sz="2400" dirty="0" smtClean="0"/>
              <a:t>Pledges likely better than “business as usual” – but </a:t>
            </a:r>
            <a:r>
              <a:rPr lang="en-US" sz="2400" b="1" dirty="0" smtClean="0"/>
              <a:t>not enough </a:t>
            </a:r>
            <a:r>
              <a:rPr lang="en-US" sz="2400" dirty="0" smtClean="0"/>
              <a:t>to signal we are on track to &lt;2°C limit</a:t>
            </a:r>
          </a:p>
          <a:p>
            <a:r>
              <a:rPr lang="en-US" sz="2400" b="1" dirty="0" smtClean="0"/>
              <a:t>Commitments - by all?</a:t>
            </a:r>
            <a:r>
              <a:rPr lang="en-US" sz="2400" dirty="0"/>
              <a:t> </a:t>
            </a:r>
            <a:r>
              <a:rPr lang="en-US" sz="2400" dirty="0" smtClean="0"/>
              <a:t>– to:</a:t>
            </a:r>
          </a:p>
          <a:p>
            <a:pPr lvl="1"/>
            <a:r>
              <a:rPr lang="en-US" sz="2400" b="1" dirty="0" smtClean="0"/>
              <a:t>transparency, accountability</a:t>
            </a:r>
          </a:p>
          <a:p>
            <a:pPr lvl="1"/>
            <a:r>
              <a:rPr lang="en-US" sz="2400" dirty="0" smtClean="0"/>
              <a:t>negotiating rounds </a:t>
            </a:r>
            <a:r>
              <a:rPr lang="en-US" sz="2400" dirty="0"/>
              <a:t>of </a:t>
            </a:r>
            <a:r>
              <a:rPr lang="en-US" sz="2400" b="1" dirty="0"/>
              <a:t>progressive future </a:t>
            </a:r>
            <a:r>
              <a:rPr lang="en-US" sz="2400" b="1" dirty="0" smtClean="0"/>
              <a:t>contributions</a:t>
            </a:r>
          </a:p>
          <a:p>
            <a:pPr lvl="1"/>
            <a:r>
              <a:rPr lang="en-US" sz="2400" dirty="0" smtClean="0"/>
              <a:t>Towards </a:t>
            </a:r>
            <a:r>
              <a:rPr lang="en-US" sz="2400" b="1" dirty="0" smtClean="0"/>
              <a:t>long-term mitigation goal</a:t>
            </a:r>
          </a:p>
          <a:p>
            <a:pPr lvl="2"/>
            <a:r>
              <a:rPr lang="en-US" sz="2000" dirty="0"/>
              <a:t>&lt;</a:t>
            </a:r>
            <a:r>
              <a:rPr lang="en-US" sz="2000" dirty="0" smtClean="0"/>
              <a:t>2°C/1.5% limit, “</a:t>
            </a:r>
            <a:r>
              <a:rPr lang="en-US" sz="2000" dirty="0"/>
              <a:t>c</a:t>
            </a:r>
            <a:r>
              <a:rPr lang="en-US" sz="2000" dirty="0" smtClean="0"/>
              <a:t>arbon neutrality”, “climate safety” </a:t>
            </a:r>
          </a:p>
          <a:p>
            <a:pPr lvl="2"/>
            <a:r>
              <a:rPr lang="en-US" sz="2000" dirty="0" smtClean="0"/>
              <a:t>X% reduction by 2050 =&gt; pathway to zero net emissions</a:t>
            </a:r>
          </a:p>
          <a:p>
            <a:r>
              <a:rPr lang="en-US" sz="2400" dirty="0"/>
              <a:t>Financial </a:t>
            </a:r>
            <a:r>
              <a:rPr lang="en-US" sz="2400" dirty="0" err="1" smtClean="0"/>
              <a:t>mobilisation</a:t>
            </a:r>
            <a:r>
              <a:rPr lang="en-US" sz="2400" dirty="0" smtClean="0"/>
              <a:t> </a:t>
            </a:r>
            <a:r>
              <a:rPr lang="en-US" sz="2400" b="1" dirty="0" smtClean="0"/>
              <a:t>=&gt;$100bn, </a:t>
            </a:r>
            <a:r>
              <a:rPr lang="en-US" sz="2400" b="1" dirty="0"/>
              <a:t>esp. for adaptation </a:t>
            </a:r>
            <a:r>
              <a:rPr lang="en-US" sz="2400" dirty="0"/>
              <a:t>to +</a:t>
            </a:r>
            <a:r>
              <a:rPr lang="en-US" sz="2400" dirty="0" smtClean="0"/>
              <a:t>2</a:t>
            </a:r>
            <a:r>
              <a:rPr lang="en-US" sz="2400" dirty="0"/>
              <a:t>°C </a:t>
            </a:r>
            <a:endParaRPr lang="en-US" sz="2400" dirty="0" smtClean="0"/>
          </a:p>
          <a:p>
            <a:r>
              <a:rPr lang="en-US" sz="2400" dirty="0" smtClean="0"/>
              <a:t>Political issues:  Legal character? Differentiation North-South?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6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dirty="0" smtClean="0"/>
              <a:t>Human impact on climate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Gases in atmosphere create natural “greenhouse effect”</a:t>
            </a:r>
          </a:p>
          <a:p>
            <a:pPr lvl="1"/>
            <a:r>
              <a:rPr lang="en-US" dirty="0" smtClean="0"/>
              <a:t>condition for life on Earth; it would be too cold without it</a:t>
            </a:r>
          </a:p>
          <a:p>
            <a:r>
              <a:rPr lang="en-US" dirty="0" smtClean="0"/>
              <a:t>Human activity since “Industrial Revolution” has been adding greenhouse gases </a:t>
            </a:r>
            <a:r>
              <a:rPr lang="en-US" sz="2800" dirty="0" smtClean="0"/>
              <a:t>(next slide)</a:t>
            </a:r>
            <a:endParaRPr lang="en-US" dirty="0" smtClean="0"/>
          </a:p>
          <a:p>
            <a:pPr lvl="1"/>
            <a:r>
              <a:rPr lang="en-US" dirty="0" smtClean="0"/>
              <a:t>mainly CO2 from economic growth generated by coal, then oil – and from forest clearing</a:t>
            </a:r>
          </a:p>
          <a:p>
            <a:r>
              <a:rPr lang="en-US" dirty="0" smtClean="0"/>
              <a:t>This is </a:t>
            </a:r>
            <a:r>
              <a:rPr lang="en-US" b="1" dirty="0" err="1" smtClean="0"/>
              <a:t>destabilising</a:t>
            </a:r>
            <a:r>
              <a:rPr lang="en-US" dirty="0" smtClean="0"/>
              <a:t> the Earth’s climate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5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Fossil fuels beyond mid-century</a:t>
            </a:r>
          </a:p>
          <a:p>
            <a:pPr lvl="1"/>
            <a:r>
              <a:rPr lang="en-US" sz="2400" dirty="0" smtClean="0"/>
              <a:t>What share of reserves must stay in the ground?</a:t>
            </a:r>
          </a:p>
          <a:p>
            <a:pPr lvl="1"/>
            <a:r>
              <a:rPr lang="en-US" sz="2400" dirty="0" smtClean="0"/>
              <a:t>Can new technologies extend their sustainable value?</a:t>
            </a:r>
          </a:p>
          <a:p>
            <a:r>
              <a:rPr lang="en-US" sz="2800" dirty="0" smtClean="0"/>
              <a:t>Climate change and poverty</a:t>
            </a:r>
          </a:p>
          <a:p>
            <a:pPr lvl="1"/>
            <a:r>
              <a:rPr lang="en-US" sz="2400" dirty="0" smtClean="0"/>
              <a:t>Poor people must have access to energy</a:t>
            </a:r>
          </a:p>
          <a:p>
            <a:pPr lvl="1"/>
            <a:r>
              <a:rPr lang="en-US" sz="2400" dirty="0" smtClean="0"/>
              <a:t>War on two fronts</a:t>
            </a:r>
          </a:p>
          <a:p>
            <a:r>
              <a:rPr lang="en-US" sz="2800" dirty="0" smtClean="0"/>
              <a:t>Democratic </a:t>
            </a:r>
            <a:r>
              <a:rPr lang="en-US" sz="2800" dirty="0"/>
              <a:t>dilemma</a:t>
            </a:r>
          </a:p>
          <a:p>
            <a:pPr lvl="1"/>
            <a:r>
              <a:rPr lang="en-US" sz="2400" dirty="0"/>
              <a:t>Future generations have no vote</a:t>
            </a:r>
          </a:p>
          <a:p>
            <a:pPr lvl="1"/>
            <a:r>
              <a:rPr lang="en-US" sz="2400" dirty="0"/>
              <a:t>How can democracy generate consensus and action towards interests of the future?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3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GB" dirty="0" smtClean="0"/>
              <a:t>										Signals to Malta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sz="2000" b="1" dirty="0" smtClean="0"/>
              <a:t>Water policy</a:t>
            </a:r>
          </a:p>
          <a:p>
            <a:pPr lvl="1"/>
            <a:r>
              <a:rPr lang="en-GB" sz="2000" dirty="0" smtClean="0"/>
              <a:t>Prospect of </a:t>
            </a:r>
            <a:r>
              <a:rPr lang="en-GB" sz="2000" b="1" dirty="0" smtClean="0"/>
              <a:t>water stress </a:t>
            </a:r>
            <a:r>
              <a:rPr lang="en-GB" sz="2000" dirty="0" smtClean="0"/>
              <a:t>(next slide)</a:t>
            </a:r>
          </a:p>
          <a:p>
            <a:pPr lvl="1"/>
            <a:r>
              <a:rPr lang="en-GB" sz="2000" dirty="0" smtClean="0"/>
              <a:t>Need for political focus on water conservation, recycling … and against pollution, theft</a:t>
            </a:r>
          </a:p>
          <a:p>
            <a:r>
              <a:rPr lang="en-GB" sz="2000" b="1" dirty="0" smtClean="0"/>
              <a:t>Electricity sourcing</a:t>
            </a:r>
          </a:p>
          <a:p>
            <a:pPr lvl="1"/>
            <a:r>
              <a:rPr lang="en-GB" sz="2000" dirty="0" smtClean="0"/>
              <a:t>Gas is more climate-friendly than oil – but still a fossil fuel</a:t>
            </a:r>
          </a:p>
          <a:p>
            <a:pPr lvl="1"/>
            <a:r>
              <a:rPr lang="en-GB" sz="2000" dirty="0" smtClean="0"/>
              <a:t>Instead of pipeline for gas from Russia/Caucasus, should we be considering </a:t>
            </a:r>
            <a:r>
              <a:rPr lang="en-GB" sz="2000" b="1" dirty="0" smtClean="0"/>
              <a:t>solar power </a:t>
            </a:r>
            <a:r>
              <a:rPr lang="en-GB" sz="2000" dirty="0" smtClean="0"/>
              <a:t>from Sahara over new interconnector?</a:t>
            </a:r>
          </a:p>
          <a:p>
            <a:r>
              <a:rPr lang="en-GB" sz="2000" b="1" dirty="0" smtClean="0"/>
              <a:t>Green Growth</a:t>
            </a:r>
          </a:p>
          <a:p>
            <a:pPr lvl="1"/>
            <a:r>
              <a:rPr lang="en-GB" sz="2000" dirty="0"/>
              <a:t>I</a:t>
            </a:r>
            <a:r>
              <a:rPr lang="en-GB" sz="2000" dirty="0" smtClean="0"/>
              <a:t>ntelligent urban &amp; transport planning, retro-fitting for energy-efficient buildings</a:t>
            </a:r>
          </a:p>
          <a:p>
            <a:r>
              <a:rPr lang="en-GB" sz="2000" b="1" dirty="0" smtClean="0"/>
              <a:t>Geo-politics</a:t>
            </a:r>
          </a:p>
          <a:p>
            <a:pPr lvl="1"/>
            <a:r>
              <a:rPr lang="en-GB" sz="2000" dirty="0" smtClean="0"/>
              <a:t>What is Malta’s place in a </a:t>
            </a:r>
            <a:r>
              <a:rPr lang="en-GB" sz="2000" b="1" dirty="0" smtClean="0"/>
              <a:t>Pacific world order</a:t>
            </a:r>
            <a:r>
              <a:rPr lang="en-GB" sz="2000" dirty="0" smtClean="0"/>
              <a:t>? (slides 23-24)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2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01" y="188640"/>
            <a:ext cx="921702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								</a:t>
            </a:r>
            <a:r>
              <a:rPr lang="en-GB" smtClean="0"/>
              <a:t>	Old World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22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								New World?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22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www.ipcc.ch</a:t>
            </a:r>
          </a:p>
          <a:p>
            <a:pPr algn="ctr"/>
            <a:r>
              <a:rPr lang="en-US" dirty="0" smtClean="0">
                <a:hlinkClick r:id="rId2"/>
              </a:rPr>
              <a:t>www.unfccc.int</a:t>
            </a:r>
            <a:endParaRPr lang="en-US" dirty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cait2.wri.org</a:t>
            </a:r>
            <a:endParaRPr lang="en-US" dirty="0" smtClean="0"/>
          </a:p>
          <a:p>
            <a:pPr algn="ctr"/>
            <a:r>
              <a:rPr lang="pt-BR" u="sng" dirty="0">
                <a:hlinkClick r:id="rId3"/>
              </a:rPr>
              <a:t>http://vimeo.com/75038049</a:t>
            </a:r>
            <a:r>
              <a:rPr lang="pt-BR" u="sng" dirty="0"/>
              <a:t> </a:t>
            </a:r>
            <a:r>
              <a:rPr lang="en-US" dirty="0"/>
              <a:t> </a:t>
            </a:r>
            <a:r>
              <a:rPr lang="en-US" u="sng" dirty="0">
                <a:hlinkClick r:id="rId4"/>
              </a:rPr>
              <a:t>www.newclimateeconomy.report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8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2488"/>
            <a:ext cx="6858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“Climate change”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(NB. More accurate term than “global warming”; temperature change is not uniform across globe)</a:t>
            </a:r>
          </a:p>
          <a:p>
            <a:r>
              <a:rPr lang="en-US" sz="2800" u="sng" dirty="0" smtClean="0"/>
              <a:t>Not</a:t>
            </a:r>
            <a:r>
              <a:rPr lang="en-US" sz="2800" dirty="0" smtClean="0"/>
              <a:t> technical </a:t>
            </a:r>
            <a:r>
              <a:rPr lang="en-US" sz="2800" dirty="0"/>
              <a:t>“pollution” </a:t>
            </a:r>
            <a:r>
              <a:rPr lang="en-US" sz="2800" dirty="0" smtClean="0"/>
              <a:t>issue, like e.g. clean air – we cannot do without the greenhouse, we must manage it</a:t>
            </a:r>
            <a:endParaRPr lang="en-US" sz="2800" dirty="0"/>
          </a:p>
          <a:p>
            <a:r>
              <a:rPr lang="en-US" sz="2800" dirty="0"/>
              <a:t>Issue = </a:t>
            </a:r>
            <a:r>
              <a:rPr lang="en-US" sz="2800" dirty="0" smtClean="0"/>
              <a:t>more and more people, producing and consuming more and more goods and services</a:t>
            </a:r>
            <a:endParaRPr lang="en-US" sz="2800" dirty="0"/>
          </a:p>
          <a:p>
            <a:r>
              <a:rPr lang="fr-CH" sz="2800" dirty="0"/>
              <a:t>Response = </a:t>
            </a:r>
            <a:r>
              <a:rPr lang="fr-CH" sz="2800" dirty="0" smtClean="0"/>
              <a:t>organise </a:t>
            </a:r>
            <a:r>
              <a:rPr lang="en-US" sz="2800" dirty="0"/>
              <a:t>economies, cities, societies </a:t>
            </a:r>
            <a:r>
              <a:rPr lang="en-US" sz="2800" u="sng" dirty="0"/>
              <a:t>sustainably</a:t>
            </a:r>
          </a:p>
          <a:p>
            <a:r>
              <a:rPr lang="en-US" dirty="0"/>
              <a:t>= </a:t>
            </a:r>
            <a:r>
              <a:rPr lang="en-US" b="1" dirty="0"/>
              <a:t>Profoundly political issue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8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Key </a:t>
            </a:r>
            <a:r>
              <a:rPr lang="en-GB" dirty="0"/>
              <a:t>messages </a:t>
            </a:r>
            <a:r>
              <a:rPr lang="en-GB" dirty="0" smtClean="0"/>
              <a:t>– science   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 smtClean="0"/>
              <a:t>(IPCC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assessment – 2013-14)</a:t>
            </a:r>
            <a:endParaRPr lang="en-US" sz="1600" dirty="0"/>
          </a:p>
        </p:txBody>
      </p:sp>
      <p:sp>
        <p:nvSpPr>
          <p:cNvPr id="17410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 smtClean="0"/>
              <a:t>Global warming is unequivocal - approx. +1°C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</a:t>
            </a:r>
            <a:r>
              <a:rPr lang="en-GB" sz="2000" dirty="0" smtClean="0"/>
              <a:t>lobal average surface temperature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b="1" dirty="0" smtClean="0"/>
              <a:t>So is human influence on warming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Impacts generally </a:t>
            </a:r>
            <a:r>
              <a:rPr lang="en-GB" sz="2800" b="1" dirty="0"/>
              <a:t>negative …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Extreme </a:t>
            </a:r>
            <a:r>
              <a:rPr lang="en-GB" sz="2000" dirty="0"/>
              <a:t>weather </a:t>
            </a:r>
            <a:r>
              <a:rPr lang="en-GB" sz="2000" dirty="0" smtClean="0"/>
              <a:t>(floods, heat waves)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Sea</a:t>
            </a:r>
            <a:r>
              <a:rPr lang="en-GB" sz="2000" dirty="0"/>
              <a:t>-level </a:t>
            </a:r>
            <a:r>
              <a:rPr lang="en-GB" sz="2000" dirty="0" smtClean="0"/>
              <a:t>rise: from thermal expansion + </a:t>
            </a:r>
            <a:r>
              <a:rPr lang="en-GB" sz="2000" dirty="0"/>
              <a:t>melting </a:t>
            </a:r>
            <a:r>
              <a:rPr lang="en-GB" sz="2000" dirty="0" smtClean="0"/>
              <a:t>ice</a:t>
            </a:r>
            <a:r>
              <a:rPr lang="en-GB" sz="2000" dirty="0"/>
              <a:t>-</a:t>
            </a:r>
            <a:r>
              <a:rPr lang="en-GB" sz="2000" dirty="0" smtClean="0"/>
              <a:t>caps and glaciers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Water stress, droughts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Ocean acidification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Spread of disease vectors, </a:t>
            </a:r>
            <a:r>
              <a:rPr lang="en-GB" sz="2000" dirty="0"/>
              <a:t>species </a:t>
            </a:r>
            <a:r>
              <a:rPr lang="en-GB" sz="2000" dirty="0" smtClean="0"/>
              <a:t>extinction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 smtClean="0"/>
          </a:p>
          <a:p>
            <a:pPr marL="342900" lvl="1" indent="-342900">
              <a:lnSpc>
                <a:spcPct val="90000"/>
              </a:lnSpc>
              <a:buFont typeface="Arial" pitchFamily="-72" charset="0"/>
              <a:buChar char="•"/>
            </a:pPr>
            <a:r>
              <a:rPr lang="en-US" sz="2000" b="1" smtClean="0"/>
              <a:t>WATCH </a:t>
            </a:r>
            <a:r>
              <a:rPr lang="en-US" sz="2000" b="1" dirty="0"/>
              <a:t>4-min science round-up: </a:t>
            </a:r>
            <a:r>
              <a:rPr lang="pt-BR" sz="2000" b="1" u="sng" dirty="0">
                <a:hlinkClick r:id="rId3"/>
              </a:rPr>
              <a:t>http://vimeo.com/75038049</a:t>
            </a:r>
            <a:r>
              <a:rPr lang="pt-BR" sz="2000" b="1" u="sng" dirty="0"/>
              <a:t> </a:t>
            </a:r>
            <a:endParaRPr lang="pt-BR" sz="2000" b="1" dirty="0"/>
          </a:p>
          <a:p>
            <a:pPr marL="0" lvl="1" indent="0">
              <a:lnSpc>
                <a:spcPct val="90000"/>
              </a:lnSpc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(NB </a:t>
            </a:r>
            <a:r>
              <a:rPr lang="pt-BR" sz="2000" b="1" dirty="0"/>
              <a:t>final 30 </a:t>
            </a:r>
            <a:r>
              <a:rPr lang="pt-BR" sz="2000" b="1" dirty="0" err="1" smtClean="0"/>
              <a:t>secs</a:t>
            </a:r>
            <a:r>
              <a:rPr lang="pt-BR" sz="2000" b="1" dirty="0" smtClean="0"/>
              <a:t>)</a:t>
            </a:r>
            <a:endParaRPr lang="pt-BR" sz="2000" b="1" u="sng" dirty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 lvl="1">
              <a:lnSpc>
                <a:spcPct val="90000"/>
              </a:lnSpc>
              <a:buFont typeface="Arial" pitchFamily="-72" charset="0"/>
              <a:buNone/>
            </a:pPr>
            <a:endParaRPr lang="en-GB" sz="1600" dirty="0"/>
          </a:p>
          <a:p>
            <a:pPr>
              <a:lnSpc>
                <a:spcPct val="90000"/>
              </a:lnSpc>
              <a:buFont typeface="Arial" pitchFamily="-72" charset="0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Key messages –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/>
              <a:t>Impacts </a:t>
            </a:r>
            <a:r>
              <a:rPr lang="en-GB" b="1" dirty="0"/>
              <a:t>are </a:t>
            </a:r>
            <a:r>
              <a:rPr lang="en-GB" b="1" dirty="0" smtClean="0"/>
              <a:t>negative and inequitable</a:t>
            </a:r>
            <a:endParaRPr lang="en-GB" b="1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hitting </a:t>
            </a:r>
            <a:r>
              <a:rPr lang="en-GB" dirty="0"/>
              <a:t>hardest where most poor people live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driving </a:t>
            </a:r>
            <a:r>
              <a:rPr lang="en-GB" dirty="0"/>
              <a:t>“climatic refugees</a:t>
            </a:r>
            <a:r>
              <a:rPr lang="en-GB" dirty="0" smtClean="0"/>
              <a:t>” </a:t>
            </a:r>
            <a:endParaRPr lang="en-GB" dirty="0"/>
          </a:p>
          <a:p>
            <a:r>
              <a:rPr lang="en-US" dirty="0" smtClean="0"/>
              <a:t>Climate change = </a:t>
            </a:r>
            <a:r>
              <a:rPr lang="en-US" i="1" dirty="0" smtClean="0"/>
              <a:t>a</a:t>
            </a:r>
            <a:r>
              <a:rPr lang="en-US" dirty="0" smtClean="0"/>
              <a:t> signature issue of 21</a:t>
            </a:r>
            <a:r>
              <a:rPr lang="en-US" baseline="30000" dirty="0" smtClean="0"/>
              <a:t>st</a:t>
            </a:r>
            <a:r>
              <a:rPr lang="en-US" dirty="0" smtClean="0"/>
              <a:t> C</a:t>
            </a:r>
          </a:p>
          <a:p>
            <a:r>
              <a:rPr lang="en-US" dirty="0" smtClean="0"/>
              <a:t>Not</a:t>
            </a:r>
            <a:r>
              <a:rPr lang="en-US" i="1" dirty="0" smtClean="0"/>
              <a:t> the </a:t>
            </a:r>
            <a:r>
              <a:rPr lang="en-US" dirty="0" smtClean="0"/>
              <a:t>only issue – but aggravates familiar ones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overty, hunger, disease, conflicts …</a:t>
            </a:r>
          </a:p>
          <a:p>
            <a:pPr lvl="1"/>
            <a:r>
              <a:rPr lang="en-US" dirty="0" smtClean="0"/>
              <a:t>called “</a:t>
            </a:r>
            <a:r>
              <a:rPr lang="en-US" dirty="0"/>
              <a:t>threat multiplier” </a:t>
            </a:r>
            <a:r>
              <a:rPr lang="en-US" dirty="0" smtClean="0"/>
              <a:t>by </a:t>
            </a:r>
            <a:r>
              <a:rPr lang="en-US" dirty="0"/>
              <a:t>US Defense Dept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indent="0">
              <a:buNone/>
            </a:pPr>
            <a:endParaRPr lang="pt-BR" sz="2000" u="sng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2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Long-term political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Objective generally agreed in UN negotiations: </a:t>
            </a:r>
          </a:p>
          <a:p>
            <a:pPr marL="0" indent="0">
              <a:buNone/>
            </a:pPr>
            <a:r>
              <a:rPr lang="en-GB" b="1" dirty="0" smtClean="0"/>
              <a:t>    limit global warming to &lt;2°C</a:t>
            </a:r>
          </a:p>
          <a:p>
            <a:pPr lvl="1"/>
            <a:r>
              <a:rPr lang="en-US" dirty="0" smtClean="0"/>
              <a:t>i.e. 1°C above where we are now</a:t>
            </a:r>
          </a:p>
          <a:p>
            <a:r>
              <a:rPr lang="en-US" dirty="0" smtClean="0"/>
              <a:t>This goal is not set by science</a:t>
            </a:r>
          </a:p>
          <a:p>
            <a:r>
              <a:rPr lang="en-US" dirty="0" smtClean="0"/>
              <a:t>It is a </a:t>
            </a:r>
            <a:r>
              <a:rPr lang="en-US" u="sng" dirty="0" smtClean="0"/>
              <a:t>political judgment </a:t>
            </a:r>
            <a:r>
              <a:rPr lang="en-US" dirty="0" smtClean="0"/>
              <a:t>of what could be manageable</a:t>
            </a:r>
          </a:p>
          <a:p>
            <a:pPr marL="342900" lvl="1" indent="-342900">
              <a:buFont typeface="Arial" pitchFamily="-72" charset="0"/>
              <a:buChar char="•"/>
            </a:pPr>
            <a:r>
              <a:rPr lang="en-US" sz="3200" dirty="0"/>
              <a:t>NB.  Vulnerable countries </a:t>
            </a:r>
            <a:r>
              <a:rPr lang="en-US" sz="3200" dirty="0" smtClean="0"/>
              <a:t>(e.g. low-lying island States) would feel safer with  &lt;1.5</a:t>
            </a:r>
            <a:r>
              <a:rPr lang="en-US" sz="3200" dirty="0"/>
              <a:t>°</a:t>
            </a:r>
            <a:r>
              <a:rPr lang="en-US" sz="3200" dirty="0" smtClean="0"/>
              <a:t>C goal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6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Key message – energy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50/66% chance of staying within </a:t>
            </a:r>
            <a:r>
              <a:rPr lang="en-US" sz="2800" dirty="0"/>
              <a:t>&lt;</a:t>
            </a:r>
            <a:r>
              <a:rPr lang="en-US" sz="2800" dirty="0" smtClean="0"/>
              <a:t>2°C warming limit, IPCC estimates:</a:t>
            </a:r>
          </a:p>
          <a:p>
            <a:pPr lvl="1"/>
            <a:r>
              <a:rPr lang="en-US" sz="2400" dirty="0" smtClean="0"/>
              <a:t>Total “carbon budget” +/- 800 </a:t>
            </a:r>
            <a:r>
              <a:rPr lang="en-US" sz="2400" dirty="0" err="1" smtClean="0"/>
              <a:t>Gigatons</a:t>
            </a:r>
            <a:r>
              <a:rPr lang="en-US" sz="2400" dirty="0" smtClean="0"/>
              <a:t> of Carbon (</a:t>
            </a:r>
            <a:r>
              <a:rPr lang="en-US" sz="2400" dirty="0" err="1" smtClean="0"/>
              <a:t>GtC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“Spent” by end-2014 +/- 550 </a:t>
            </a:r>
            <a:r>
              <a:rPr lang="en-US" sz="2400" dirty="0" err="1" smtClean="0"/>
              <a:t>GtC</a:t>
            </a:r>
            <a:endParaRPr lang="en-US" sz="2400" dirty="0" smtClean="0"/>
          </a:p>
          <a:p>
            <a:pPr lvl="1"/>
            <a:r>
              <a:rPr lang="en-US" sz="2400" dirty="0" smtClean="0"/>
              <a:t>Balance 250 </a:t>
            </a:r>
            <a:r>
              <a:rPr lang="en-US" sz="2400" dirty="0" err="1" smtClean="0"/>
              <a:t>GtC</a:t>
            </a:r>
            <a:r>
              <a:rPr lang="en-US" sz="2400" dirty="0" smtClean="0"/>
              <a:t> = enough for 25 years at current emission rates of 10 </a:t>
            </a:r>
            <a:r>
              <a:rPr lang="en-US" sz="2400" dirty="0" err="1" smtClean="0"/>
              <a:t>GtC</a:t>
            </a:r>
            <a:r>
              <a:rPr lang="en-US" sz="2400" dirty="0" smtClean="0"/>
              <a:t> per year</a:t>
            </a:r>
          </a:p>
          <a:p>
            <a:pPr lvl="1"/>
            <a:r>
              <a:rPr lang="en-US" sz="2400" dirty="0" smtClean="0"/>
              <a:t>Thus …</a:t>
            </a:r>
          </a:p>
          <a:p>
            <a:r>
              <a:rPr lang="en-US" sz="2800" b="1" dirty="0" smtClean="0"/>
              <a:t>EITHER current coal/oil/gas business model for energy generation is replaced by mid-century</a:t>
            </a:r>
          </a:p>
          <a:p>
            <a:r>
              <a:rPr lang="en-US" sz="2800" b="1" dirty="0"/>
              <a:t>OR </a:t>
            </a:r>
            <a:r>
              <a:rPr lang="en-US" sz="2800" b="1" dirty="0" smtClean="0"/>
              <a:t>we </a:t>
            </a:r>
            <a:r>
              <a:rPr lang="en-US" sz="2800" b="1" dirty="0"/>
              <a:t>keep going on track towards +4°C </a:t>
            </a:r>
            <a:r>
              <a:rPr lang="en-US" sz="2800" b="1" dirty="0" smtClean="0"/>
              <a:t>– DANGER</a:t>
            </a:r>
            <a:endParaRPr lang="en-US" sz="2800" b="1" dirty="0"/>
          </a:p>
          <a:p>
            <a:endParaRPr lang="en-US" sz="28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5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UNFCCC – negotiating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/>
              <a:t>1988: Genesis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UNEP/WMO set up </a:t>
            </a:r>
            <a:r>
              <a:rPr lang="en-GB" sz="1600" b="1" dirty="0" smtClean="0"/>
              <a:t>Intergovernmental Panel on Climate Change (IPCC)</a:t>
            </a:r>
          </a:p>
          <a:p>
            <a:pPr lvl="1">
              <a:lnSpc>
                <a:spcPct val="90000"/>
              </a:lnSpc>
            </a:pPr>
            <a:r>
              <a:rPr lang="en-GB" sz="1600" b="1" dirty="0" smtClean="0"/>
              <a:t>Malta</a:t>
            </a:r>
            <a:r>
              <a:rPr lang="en-GB" sz="1600" dirty="0" smtClean="0"/>
              <a:t> put “protecting the global climate” on UN General Assembly </a:t>
            </a:r>
            <a:r>
              <a:rPr lang="en-GB" sz="1600" dirty="0" smtClean="0"/>
              <a:t>agenda</a:t>
            </a:r>
          </a:p>
          <a:p>
            <a:pPr lvl="2">
              <a:lnSpc>
                <a:spcPct val="90000"/>
              </a:lnSpc>
            </a:pPr>
            <a:r>
              <a:rPr lang="en-GB" sz="1400" dirty="0" smtClean="0"/>
              <a:t>Foreign Minister </a:t>
            </a:r>
            <a:r>
              <a:rPr lang="en-GB" sz="1400" dirty="0" err="1" smtClean="0"/>
              <a:t>Ċensu</a:t>
            </a:r>
            <a:r>
              <a:rPr lang="en-GB" sz="1400" dirty="0" smtClean="0"/>
              <a:t> </a:t>
            </a:r>
            <a:r>
              <a:rPr lang="en-GB" sz="1400" dirty="0" err="1" smtClean="0"/>
              <a:t>Tabone</a:t>
            </a:r>
            <a:r>
              <a:rPr lang="en-GB" sz="1400" dirty="0" smtClean="0"/>
              <a:t>, advised by  </a:t>
            </a:r>
            <a:r>
              <a:rPr lang="en-GB" sz="1400" dirty="0" err="1" smtClean="0"/>
              <a:t>Dr.</a:t>
            </a:r>
            <a:r>
              <a:rPr lang="en-GB" sz="1400" dirty="0" smtClean="0"/>
              <a:t> </a:t>
            </a:r>
            <a:r>
              <a:rPr lang="en-GB" sz="1400" smtClean="0"/>
              <a:t>(now </a:t>
            </a:r>
            <a:r>
              <a:rPr lang="en-GB" sz="1400" dirty="0" err="1" smtClean="0"/>
              <a:t>Prof.</a:t>
            </a:r>
            <a:r>
              <a:rPr lang="en-GB" sz="1400" dirty="0" smtClean="0"/>
              <a:t>) David </a:t>
            </a:r>
            <a:r>
              <a:rPr lang="en-GB" sz="1400" dirty="0" err="1" smtClean="0"/>
              <a:t>Attard</a:t>
            </a:r>
            <a:endParaRPr lang="en-GB" sz="1400" dirty="0" smtClean="0"/>
          </a:p>
          <a:p>
            <a:pPr>
              <a:lnSpc>
                <a:spcPct val="90000"/>
              </a:lnSpc>
            </a:pPr>
            <a:r>
              <a:rPr lang="en-GB" sz="1800" dirty="0" smtClean="0"/>
              <a:t>1991</a:t>
            </a:r>
            <a:r>
              <a:rPr lang="en-GB" sz="1800" dirty="0"/>
              <a:t>-</a:t>
            </a:r>
            <a:r>
              <a:rPr lang="en-GB" sz="1800" dirty="0" smtClean="0"/>
              <a:t>1992: </a:t>
            </a:r>
            <a:r>
              <a:rPr lang="en-GB" sz="1800" b="1" dirty="0" smtClean="0"/>
              <a:t>Convention</a:t>
            </a:r>
            <a:r>
              <a:rPr lang="en-GB" sz="1600" dirty="0" smtClean="0"/>
              <a:t> </a:t>
            </a:r>
            <a:r>
              <a:rPr lang="en-GB" sz="1600" dirty="0"/>
              <a:t>(adopted 1992, </a:t>
            </a:r>
            <a:r>
              <a:rPr lang="en-GB" sz="1600" b="1" dirty="0" smtClean="0"/>
              <a:t>in force </a:t>
            </a:r>
            <a:r>
              <a:rPr lang="en-GB" sz="1600" b="1" dirty="0"/>
              <a:t>1994</a:t>
            </a:r>
            <a:r>
              <a:rPr lang="en-GB" sz="1600" dirty="0"/>
              <a:t>, now 195 </a:t>
            </a:r>
            <a:r>
              <a:rPr lang="en-GB" sz="1600" dirty="0" smtClean="0"/>
              <a:t>States Parties - </a:t>
            </a:r>
            <a:r>
              <a:rPr lang="en-GB" sz="1600" b="1" dirty="0" smtClean="0"/>
              <a:t>universal</a:t>
            </a:r>
            <a:r>
              <a:rPr lang="en-GB" sz="1600" dirty="0" smtClean="0"/>
              <a:t>)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en-GB" sz="1600" dirty="0" smtClean="0"/>
              <a:t>Sets out objective and principles; provides for cooperation and information exchange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en-GB" sz="1600" dirty="0" smtClean="0"/>
              <a:t>Sets mitigation </a:t>
            </a:r>
            <a:r>
              <a:rPr lang="en-GB" sz="1600" i="1" dirty="0"/>
              <a:t>aim</a:t>
            </a:r>
            <a:r>
              <a:rPr lang="en-GB" sz="1600" dirty="0"/>
              <a:t> for developed countries: </a:t>
            </a:r>
            <a:r>
              <a:rPr lang="en-GB" sz="1600" dirty="0" smtClean="0"/>
              <a:t>return to 1990 emission levels by 2000 (achieved collectively on account of post-Soviet economic implosion)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800" dirty="0"/>
              <a:t>1995-2001: </a:t>
            </a:r>
            <a:r>
              <a:rPr lang="en-GB" sz="1800" b="1" dirty="0"/>
              <a:t>Kyoto Protocol</a:t>
            </a:r>
            <a:r>
              <a:rPr lang="en-GB" sz="1800" dirty="0"/>
              <a:t> </a:t>
            </a:r>
            <a:r>
              <a:rPr lang="en-GB" sz="1600" dirty="0"/>
              <a:t>(adopted 1997, </a:t>
            </a:r>
            <a:r>
              <a:rPr lang="en-GB" sz="1600" b="1" dirty="0" smtClean="0"/>
              <a:t>in force 2005</a:t>
            </a:r>
            <a:r>
              <a:rPr lang="en-GB" sz="1600" dirty="0" smtClean="0"/>
              <a:t>)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en-GB" sz="1600" dirty="0"/>
              <a:t>Mitigation </a:t>
            </a:r>
            <a:r>
              <a:rPr lang="en-GB" sz="1600" i="1" dirty="0"/>
              <a:t>targets</a:t>
            </a:r>
            <a:r>
              <a:rPr lang="en-GB" sz="1600" dirty="0"/>
              <a:t> for developed </a:t>
            </a:r>
            <a:r>
              <a:rPr lang="en-GB" sz="1600" dirty="0" smtClean="0"/>
              <a:t>countries: aggregate emissions 5</a:t>
            </a:r>
            <a:r>
              <a:rPr lang="en-GB" sz="1600" dirty="0"/>
              <a:t>% below 1990 in 2008-</a:t>
            </a:r>
            <a:r>
              <a:rPr lang="en-GB" sz="1600" dirty="0" smtClean="0"/>
              <a:t>2012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First </a:t>
            </a:r>
            <a:r>
              <a:rPr lang="en-GB" sz="1600" dirty="0" smtClean="0"/>
              <a:t>step “made </a:t>
            </a:r>
            <a:r>
              <a:rPr lang="en-GB" sz="1600" dirty="0"/>
              <a:t>in USA</a:t>
            </a:r>
            <a:r>
              <a:rPr lang="en-GB" sz="1600" dirty="0" smtClean="0"/>
              <a:t>”, with flexibility mechanisms to lower costs of achieving targets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B</a:t>
            </a:r>
            <a:r>
              <a:rPr lang="en-GB" sz="1600" dirty="0" smtClean="0"/>
              <a:t>ut “broken in USA”:  Clinton never submitted to Senate, G.W. Bush dropped it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KP now in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phase – with drop-outs (Canada, Japan, Russia) - marking time to 2020 …</a:t>
            </a: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800" dirty="0" smtClean="0"/>
              <a:t>2005-2015: </a:t>
            </a:r>
            <a:r>
              <a:rPr lang="en-GB" sz="1800" b="1" dirty="0" smtClean="0"/>
              <a:t>Comprehensive agreement</a:t>
            </a:r>
            <a:r>
              <a:rPr lang="en-GB" sz="1800" b="1" dirty="0"/>
              <a:t>, </a:t>
            </a:r>
            <a:r>
              <a:rPr lang="en-GB" sz="1800" b="1" dirty="0" smtClean="0"/>
              <a:t>effective 2020?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2009-2010: Copenhagen &amp; </a:t>
            </a:r>
            <a:r>
              <a:rPr lang="en-GB" sz="1600" dirty="0" err="1" smtClean="0"/>
              <a:t>Cancún</a:t>
            </a:r>
            <a:r>
              <a:rPr lang="en-GB" sz="1600" dirty="0" smtClean="0"/>
              <a:t> conferences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Agreed aims: &lt;2°C limit; mobilising $100bn/year climate finance  by 2020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en-GB" sz="1600" dirty="0" smtClean="0"/>
              <a:t>2011-2015: Durban Platform =&gt; towards </a:t>
            </a:r>
            <a:r>
              <a:rPr lang="en-GB" sz="1600" b="1" dirty="0" smtClean="0"/>
              <a:t>Paris Agreement Dec. 2015??</a:t>
            </a:r>
            <a:endParaRPr lang="en-GB" sz="1600" b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DLĦ 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rgbClr val="000000"/>
      </a:dk1>
      <a:lt1>
        <a:srgbClr val="FFFF66"/>
      </a:lt1>
      <a:dk2>
        <a:srgbClr val="0000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2000</Words>
  <Application>Microsoft Macintosh PowerPoint</Application>
  <PresentationFormat>On-screen Show (4:3)</PresentationFormat>
  <Paragraphs>282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Challenge of Climate Change - “Managing our Greenhouse”   </vt:lpstr>
      <vt:lpstr>Human impact on climate</vt:lpstr>
      <vt:lpstr>PowerPoint Presentation</vt:lpstr>
      <vt:lpstr>“Climate change”</vt:lpstr>
      <vt:lpstr>Key messages – science    (IPCC 5th assessment – 2013-14)</vt:lpstr>
      <vt:lpstr>Key messages – politics</vt:lpstr>
      <vt:lpstr>Long-term political goal</vt:lpstr>
      <vt:lpstr>Key message – energy futures</vt:lpstr>
      <vt:lpstr>UNFCCC – negotiating phases</vt:lpstr>
      <vt:lpstr>Why are negotiations so difficult? 1</vt:lpstr>
      <vt:lpstr>PowerPoint Presentation</vt:lpstr>
      <vt:lpstr>Why are negotiations so difficult? 2</vt:lpstr>
      <vt:lpstr>Critical mass - top 25 « footprints » (WRI/CAIT: Data for 2011) </vt:lpstr>
      <vt:lpstr>Historical responsibility  (% cumulative emissions)</vt:lpstr>
      <vt:lpstr> Current emissions (2011) (six gases, incl. from land-use change and forestry; source WRI/CAIT)   </vt:lpstr>
      <vt:lpstr>Projected emissions growth</vt:lpstr>
      <vt:lpstr>Geo-politics: China – USA </vt:lpstr>
      <vt:lpstr>Positive economic messages</vt:lpstr>
      <vt:lpstr>UNFCCC negotiations =&gt; Paris COP 21: Possible “big picture”</vt:lpstr>
      <vt:lpstr>Food for thought</vt:lpstr>
      <vt:lpstr>          Signals to Malta</vt:lpstr>
      <vt:lpstr>PowerPoint Presentation</vt:lpstr>
      <vt:lpstr>            Old World?</vt:lpstr>
      <vt:lpstr>           New World?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Greenland is melting!                  </dc:title>
  <dc:creator>Bel</dc:creator>
  <cp:lastModifiedBy>Michael Zammit Cutajar</cp:lastModifiedBy>
  <cp:revision>143</cp:revision>
  <dcterms:created xsi:type="dcterms:W3CDTF">2013-04-18T16:24:58Z</dcterms:created>
  <dcterms:modified xsi:type="dcterms:W3CDTF">2015-05-22T12:50:00Z</dcterms:modified>
</cp:coreProperties>
</file>